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2" d="100"/>
          <a:sy n="102" d="100"/>
        </p:scale>
        <p:origin x="6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223278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13137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171277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262099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330568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21799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20835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398826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9426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41713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DF9190-CD39-4D0C-A5D9-BF6E01E7BAD1}"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341976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F9190-CD39-4D0C-A5D9-BF6E01E7BAD1}" type="datetimeFigureOut">
              <a:rPr kumimoji="1" lang="ja-JP" altLang="en-US" smtClean="0"/>
              <a:t>2026/3/16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8015F-46A3-4F53-8A72-5A5720599D4D}" type="slidenum">
              <a:rPr kumimoji="1" lang="ja-JP" altLang="en-US" smtClean="0"/>
              <a:t>‹#›</a:t>
            </a:fld>
            <a:endParaRPr kumimoji="1" lang="ja-JP" altLang="en-US"/>
          </a:p>
        </p:txBody>
      </p:sp>
    </p:spTree>
    <p:extLst>
      <p:ext uri="{BB962C8B-B14F-4D97-AF65-F5344CB8AC3E}">
        <p14:creationId xmlns:p14="http://schemas.microsoft.com/office/powerpoint/2010/main" val="362495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137AB38-DF2C-3AB2-75E7-D399ECE2BECC}"/>
              </a:ext>
            </a:extLst>
          </p:cNvPr>
          <p:cNvSpPr txBox="1"/>
          <p:nvPr/>
        </p:nvSpPr>
        <p:spPr>
          <a:xfrm>
            <a:off x="216310" y="1459705"/>
            <a:ext cx="5771535" cy="538609"/>
          </a:xfrm>
          <a:prstGeom prst="rect">
            <a:avLst/>
          </a:prstGeom>
          <a:noFill/>
        </p:spPr>
        <p:txBody>
          <a:bodyPr wrap="square" rtlCol="0">
            <a:spAutoFit/>
          </a:bodyPr>
          <a:lstStyle/>
          <a:p>
            <a:r>
              <a:rPr kumimoji="1" lang="ja-JP" altLang="en-US" sz="900" dirty="0"/>
              <a:t>〇〇〇〇〇〇〇〇〇〇〇〇〇〇〇〇</a:t>
            </a:r>
          </a:p>
          <a:p>
            <a:endParaRPr kumimoji="1" lang="ja-JP" altLang="en-US" sz="1000" b="1" dirty="0"/>
          </a:p>
          <a:p>
            <a:endParaRPr kumimoji="1" lang="ja-JP" altLang="en-US" sz="1000" b="1" dirty="0"/>
          </a:p>
        </p:txBody>
      </p:sp>
      <p:sp>
        <p:nvSpPr>
          <p:cNvPr id="21" name="テキスト ボックス 20">
            <a:extLst>
              <a:ext uri="{FF2B5EF4-FFF2-40B4-BE49-F238E27FC236}">
                <a16:creationId xmlns:a16="http://schemas.microsoft.com/office/drawing/2014/main" id="{B65976CF-E7E1-C2B7-58CC-EFFA3D664947}"/>
              </a:ext>
            </a:extLst>
          </p:cNvPr>
          <p:cNvSpPr txBox="1"/>
          <p:nvPr/>
        </p:nvSpPr>
        <p:spPr>
          <a:xfrm>
            <a:off x="216310" y="2240306"/>
            <a:ext cx="5771535" cy="892552"/>
          </a:xfrm>
          <a:prstGeom prst="rect">
            <a:avLst/>
          </a:prstGeom>
          <a:noFill/>
        </p:spPr>
        <p:txBody>
          <a:bodyPr wrap="square" rtlCol="0">
            <a:spAutoFit/>
          </a:bodyPr>
          <a:lstStyle/>
          <a:p>
            <a:pPr>
              <a:lnSpc>
                <a:spcPct val="150000"/>
              </a:lnSpc>
            </a:pPr>
            <a:r>
              <a:rPr kumimoji="1" lang="ja-JP" altLang="en-US" sz="900" dirty="0"/>
              <a:t>◆〇〇〇〇〇〇〇〇〇〇〇〇〇〇〇〇</a:t>
            </a:r>
            <a:endParaRPr kumimoji="1" lang="en-US" altLang="ja-JP" sz="900" dirty="0"/>
          </a:p>
          <a:p>
            <a:pPr>
              <a:lnSpc>
                <a:spcPct val="150000"/>
              </a:lnSpc>
            </a:pPr>
            <a:r>
              <a:rPr kumimoji="1" lang="ja-JP" altLang="en-US" sz="900" dirty="0"/>
              <a:t>◆〇〇〇〇〇〇〇〇〇〇〇〇〇〇〇〇</a:t>
            </a:r>
          </a:p>
          <a:p>
            <a:pPr>
              <a:lnSpc>
                <a:spcPct val="150000"/>
              </a:lnSpc>
            </a:pPr>
            <a:endParaRPr kumimoji="1" lang="ja-JP" altLang="en-US" sz="900" dirty="0"/>
          </a:p>
          <a:p>
            <a:endParaRPr kumimoji="1" lang="ja-JP" altLang="en-US" sz="1000" b="1" dirty="0"/>
          </a:p>
        </p:txBody>
      </p:sp>
      <p:sp>
        <p:nvSpPr>
          <p:cNvPr id="22" name="テキスト ボックス 21">
            <a:extLst>
              <a:ext uri="{FF2B5EF4-FFF2-40B4-BE49-F238E27FC236}">
                <a16:creationId xmlns:a16="http://schemas.microsoft.com/office/drawing/2014/main" id="{8EFD5DA7-1FC1-34E6-20CB-45A5488E3645}"/>
              </a:ext>
            </a:extLst>
          </p:cNvPr>
          <p:cNvSpPr txBox="1"/>
          <p:nvPr/>
        </p:nvSpPr>
        <p:spPr>
          <a:xfrm>
            <a:off x="216310" y="6103823"/>
            <a:ext cx="5771535" cy="538609"/>
          </a:xfrm>
          <a:prstGeom prst="rect">
            <a:avLst/>
          </a:prstGeom>
          <a:noFill/>
        </p:spPr>
        <p:txBody>
          <a:bodyPr wrap="square" rtlCol="0">
            <a:spAutoFit/>
          </a:bodyPr>
          <a:lstStyle/>
          <a:p>
            <a:r>
              <a:rPr kumimoji="1" lang="ja-JP" altLang="en-US" sz="900" dirty="0"/>
              <a:t>〇〇〇〇〇〇〇〇〇〇〇〇〇〇〇〇</a:t>
            </a:r>
          </a:p>
          <a:p>
            <a:endParaRPr kumimoji="1" lang="ja-JP" altLang="en-US" sz="1000" dirty="0"/>
          </a:p>
          <a:p>
            <a:endParaRPr kumimoji="1" lang="ja-JP" altLang="en-US" sz="1000" b="1" dirty="0"/>
          </a:p>
        </p:txBody>
      </p:sp>
      <p:sp>
        <p:nvSpPr>
          <p:cNvPr id="4" name="テキスト ボックス 3">
            <a:extLst>
              <a:ext uri="{FF2B5EF4-FFF2-40B4-BE49-F238E27FC236}">
                <a16:creationId xmlns:a16="http://schemas.microsoft.com/office/drawing/2014/main" id="{F75C035D-605B-4910-ED42-F8E23A6C8353}"/>
              </a:ext>
            </a:extLst>
          </p:cNvPr>
          <p:cNvSpPr txBox="1"/>
          <p:nvPr/>
        </p:nvSpPr>
        <p:spPr>
          <a:xfrm>
            <a:off x="216310" y="97892"/>
            <a:ext cx="5073445" cy="215444"/>
          </a:xfrm>
          <a:prstGeom prst="rect">
            <a:avLst/>
          </a:prstGeom>
          <a:noFill/>
        </p:spPr>
        <p:txBody>
          <a:bodyPr wrap="square" rtlCol="0">
            <a:spAutoFit/>
          </a:bodyPr>
          <a:lstStyle/>
          <a:p>
            <a:r>
              <a:rPr kumimoji="1" lang="en-US" altLang="ja-JP" sz="800" dirty="0"/>
              <a:t>2026</a:t>
            </a:r>
            <a:r>
              <a:rPr kumimoji="1" lang="ja-JP" altLang="en-US" sz="800" dirty="0"/>
              <a:t>年度「海と灯台利活用チャレンジ事業」事業概要書　</a:t>
            </a:r>
          </a:p>
        </p:txBody>
      </p:sp>
      <p:sp>
        <p:nvSpPr>
          <p:cNvPr id="5" name="正方形/長方形 4">
            <a:extLst>
              <a:ext uri="{FF2B5EF4-FFF2-40B4-BE49-F238E27FC236}">
                <a16:creationId xmlns:a16="http://schemas.microsoft.com/office/drawing/2014/main" id="{D64600F9-7415-1E60-0720-442BC78BE969}"/>
              </a:ext>
            </a:extLst>
          </p:cNvPr>
          <p:cNvSpPr/>
          <p:nvPr/>
        </p:nvSpPr>
        <p:spPr>
          <a:xfrm>
            <a:off x="216310" y="310967"/>
            <a:ext cx="9473380" cy="6360653"/>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F982730-F374-2B97-5CA2-0D3DAF93F627}"/>
              </a:ext>
            </a:extLst>
          </p:cNvPr>
          <p:cNvSpPr/>
          <p:nvPr/>
        </p:nvSpPr>
        <p:spPr>
          <a:xfrm>
            <a:off x="216310" y="310968"/>
            <a:ext cx="9473380" cy="50510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AAAF90-EFD3-EC81-CD74-306F247601A5}"/>
              </a:ext>
            </a:extLst>
          </p:cNvPr>
          <p:cNvSpPr txBox="1"/>
          <p:nvPr/>
        </p:nvSpPr>
        <p:spPr>
          <a:xfrm>
            <a:off x="216310" y="497809"/>
            <a:ext cx="4424516" cy="261610"/>
          </a:xfrm>
          <a:prstGeom prst="rect">
            <a:avLst/>
          </a:prstGeom>
          <a:noFill/>
        </p:spPr>
        <p:txBody>
          <a:bodyPr wrap="square" rtlCol="0">
            <a:spAutoFit/>
          </a:bodyPr>
          <a:lstStyle/>
          <a:p>
            <a:r>
              <a:rPr kumimoji="1" lang="ja-JP" altLang="en-US" sz="1100" b="1" dirty="0"/>
              <a:t>〇〇〇</a:t>
            </a:r>
          </a:p>
        </p:txBody>
      </p:sp>
      <p:sp>
        <p:nvSpPr>
          <p:cNvPr id="8" name="正方形/長方形 7">
            <a:extLst>
              <a:ext uri="{FF2B5EF4-FFF2-40B4-BE49-F238E27FC236}">
                <a16:creationId xmlns:a16="http://schemas.microsoft.com/office/drawing/2014/main" id="{FB0FA342-651B-5607-8BB3-5E22FD36D4C1}"/>
              </a:ext>
            </a:extLst>
          </p:cNvPr>
          <p:cNvSpPr/>
          <p:nvPr/>
        </p:nvSpPr>
        <p:spPr>
          <a:xfrm>
            <a:off x="4326194" y="310966"/>
            <a:ext cx="5363496" cy="505112"/>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CD0A4C1-B11B-782B-AA50-F06A1DE001C8}"/>
              </a:ext>
            </a:extLst>
          </p:cNvPr>
          <p:cNvSpPr txBox="1"/>
          <p:nvPr/>
        </p:nvSpPr>
        <p:spPr>
          <a:xfrm>
            <a:off x="4390106" y="506127"/>
            <a:ext cx="4424516" cy="261610"/>
          </a:xfrm>
          <a:prstGeom prst="rect">
            <a:avLst/>
          </a:prstGeom>
          <a:noFill/>
        </p:spPr>
        <p:txBody>
          <a:bodyPr wrap="square" rtlCol="0">
            <a:spAutoFit/>
          </a:bodyPr>
          <a:lstStyle/>
          <a:p>
            <a:r>
              <a:rPr kumimoji="1" lang="ja-JP" altLang="en-US" sz="1100" b="1" dirty="0"/>
              <a:t>〇〇〇</a:t>
            </a:r>
          </a:p>
        </p:txBody>
      </p:sp>
      <p:sp>
        <p:nvSpPr>
          <p:cNvPr id="10" name="正方形/長方形 9">
            <a:extLst>
              <a:ext uri="{FF2B5EF4-FFF2-40B4-BE49-F238E27FC236}">
                <a16:creationId xmlns:a16="http://schemas.microsoft.com/office/drawing/2014/main" id="{F9CFF9BB-3AF5-B865-7207-9FE986753ACB}"/>
              </a:ext>
            </a:extLst>
          </p:cNvPr>
          <p:cNvSpPr/>
          <p:nvPr/>
        </p:nvSpPr>
        <p:spPr>
          <a:xfrm>
            <a:off x="216310" y="816076"/>
            <a:ext cx="9473380" cy="414253"/>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BA033DD-4212-BC66-648F-16A4EB5872B2}"/>
              </a:ext>
            </a:extLst>
          </p:cNvPr>
          <p:cNvSpPr txBox="1"/>
          <p:nvPr/>
        </p:nvSpPr>
        <p:spPr>
          <a:xfrm>
            <a:off x="981856" y="907785"/>
            <a:ext cx="3658970" cy="261610"/>
          </a:xfrm>
          <a:prstGeom prst="rect">
            <a:avLst/>
          </a:prstGeom>
          <a:noFill/>
        </p:spPr>
        <p:txBody>
          <a:bodyPr wrap="square" rtlCol="0">
            <a:spAutoFit/>
          </a:bodyPr>
          <a:lstStyle/>
          <a:p>
            <a:r>
              <a:rPr kumimoji="1" lang="ja-JP" altLang="en-US" sz="1100" b="1" dirty="0"/>
              <a:t>〇〇〇</a:t>
            </a:r>
          </a:p>
        </p:txBody>
      </p:sp>
      <p:sp>
        <p:nvSpPr>
          <p:cNvPr id="12" name="正方形/長方形 11">
            <a:extLst>
              <a:ext uri="{FF2B5EF4-FFF2-40B4-BE49-F238E27FC236}">
                <a16:creationId xmlns:a16="http://schemas.microsoft.com/office/drawing/2014/main" id="{1EEC3BEC-8D99-6F23-2AAA-AB5E25861EFE}"/>
              </a:ext>
            </a:extLst>
          </p:cNvPr>
          <p:cNvSpPr/>
          <p:nvPr/>
        </p:nvSpPr>
        <p:spPr>
          <a:xfrm>
            <a:off x="6086168" y="816076"/>
            <a:ext cx="3603522" cy="41425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E03ABFF-EB4D-3AA8-33C3-3A83AF1E0E5C}"/>
              </a:ext>
            </a:extLst>
          </p:cNvPr>
          <p:cNvSpPr txBox="1"/>
          <p:nvPr/>
        </p:nvSpPr>
        <p:spPr>
          <a:xfrm>
            <a:off x="6046837" y="892458"/>
            <a:ext cx="3510116" cy="261610"/>
          </a:xfrm>
          <a:prstGeom prst="rect">
            <a:avLst/>
          </a:prstGeom>
          <a:noFill/>
        </p:spPr>
        <p:txBody>
          <a:bodyPr wrap="square" rtlCol="0">
            <a:spAutoFit/>
          </a:bodyPr>
          <a:lstStyle/>
          <a:p>
            <a:r>
              <a:rPr kumimoji="1" lang="en-US" altLang="ja-JP" sz="800" b="1" dirty="0"/>
              <a:t>【</a:t>
            </a:r>
            <a:r>
              <a:rPr kumimoji="1" lang="ja-JP" altLang="en-US" sz="800" b="1" dirty="0"/>
              <a:t>対象灯台名</a:t>
            </a:r>
            <a:r>
              <a:rPr kumimoji="1" lang="en-US" altLang="ja-JP" sz="800" b="1" dirty="0"/>
              <a:t>】</a:t>
            </a:r>
            <a:r>
              <a:rPr kumimoji="1" lang="ja-JP" altLang="en-US" sz="800" b="1" dirty="0"/>
              <a:t>　</a:t>
            </a:r>
            <a:r>
              <a:rPr kumimoji="1" lang="ja-JP" altLang="en-US" sz="1100" b="1" dirty="0"/>
              <a:t>〇〇〇灯台（〇〇県〇〇市）</a:t>
            </a:r>
          </a:p>
        </p:txBody>
      </p:sp>
      <p:sp>
        <p:nvSpPr>
          <p:cNvPr id="14" name="正方形/長方形 13">
            <a:extLst>
              <a:ext uri="{FF2B5EF4-FFF2-40B4-BE49-F238E27FC236}">
                <a16:creationId xmlns:a16="http://schemas.microsoft.com/office/drawing/2014/main" id="{871A59E3-3128-2752-DD39-6F7E5849A698}"/>
              </a:ext>
            </a:extLst>
          </p:cNvPr>
          <p:cNvSpPr/>
          <p:nvPr/>
        </p:nvSpPr>
        <p:spPr>
          <a:xfrm>
            <a:off x="6086168" y="1230328"/>
            <a:ext cx="3603522" cy="5441291"/>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71F5507-3D61-8D93-5C05-30FDE04BDCE4}"/>
              </a:ext>
            </a:extLst>
          </p:cNvPr>
          <p:cNvSpPr/>
          <p:nvPr/>
        </p:nvSpPr>
        <p:spPr>
          <a:xfrm>
            <a:off x="216310" y="1230326"/>
            <a:ext cx="5869858" cy="677132"/>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1ECC861-F855-A555-5831-6328329EB6AE}"/>
              </a:ext>
            </a:extLst>
          </p:cNvPr>
          <p:cNvSpPr txBox="1"/>
          <p:nvPr/>
        </p:nvSpPr>
        <p:spPr>
          <a:xfrm>
            <a:off x="157318" y="1268594"/>
            <a:ext cx="4424516" cy="230832"/>
          </a:xfrm>
          <a:prstGeom prst="rect">
            <a:avLst/>
          </a:prstGeom>
          <a:noFill/>
        </p:spPr>
        <p:txBody>
          <a:bodyPr wrap="square" rtlCol="0">
            <a:spAutoFit/>
          </a:bodyPr>
          <a:lstStyle/>
          <a:p>
            <a:r>
              <a:rPr kumimoji="1" lang="en-US" altLang="ja-JP" sz="900" b="1" dirty="0"/>
              <a:t>【</a:t>
            </a:r>
            <a:r>
              <a:rPr kumimoji="1" lang="ja-JP" altLang="en-US" sz="900" b="1" dirty="0"/>
              <a:t>開催目的</a:t>
            </a:r>
            <a:r>
              <a:rPr kumimoji="1" lang="ja-JP" altLang="en-US" sz="800" dirty="0"/>
              <a:t>（</a:t>
            </a:r>
            <a:r>
              <a:rPr kumimoji="1" lang="en-US" altLang="ja-JP" sz="800" dirty="0"/>
              <a:t>100</a:t>
            </a:r>
            <a:r>
              <a:rPr kumimoji="1" lang="ja-JP" altLang="en-US" sz="800" dirty="0"/>
              <a:t>文字以内）</a:t>
            </a:r>
            <a:r>
              <a:rPr kumimoji="1" lang="en-US" altLang="ja-JP" sz="900" b="1" dirty="0"/>
              <a:t>】</a:t>
            </a:r>
            <a:endParaRPr kumimoji="1" lang="ja-JP" altLang="en-US" sz="900" b="1" dirty="0"/>
          </a:p>
        </p:txBody>
      </p:sp>
      <p:sp>
        <p:nvSpPr>
          <p:cNvPr id="18" name="テキスト ボックス 17">
            <a:extLst>
              <a:ext uri="{FF2B5EF4-FFF2-40B4-BE49-F238E27FC236}">
                <a16:creationId xmlns:a16="http://schemas.microsoft.com/office/drawing/2014/main" id="{7C971511-5529-A7BD-DCDC-D909D756ABAA}"/>
              </a:ext>
            </a:extLst>
          </p:cNvPr>
          <p:cNvSpPr txBox="1"/>
          <p:nvPr/>
        </p:nvSpPr>
        <p:spPr>
          <a:xfrm>
            <a:off x="157318" y="2020777"/>
            <a:ext cx="5928850" cy="230832"/>
          </a:xfrm>
          <a:prstGeom prst="rect">
            <a:avLst/>
          </a:prstGeom>
          <a:noFill/>
        </p:spPr>
        <p:txBody>
          <a:bodyPr wrap="square" rtlCol="0">
            <a:spAutoFit/>
          </a:bodyPr>
          <a:lstStyle/>
          <a:p>
            <a:r>
              <a:rPr kumimoji="1" lang="en-US" altLang="ja-JP" sz="900" b="1" dirty="0"/>
              <a:t>【</a:t>
            </a:r>
            <a:r>
              <a:rPr kumimoji="1" lang="ja-JP" altLang="en-US" sz="900" b="1" dirty="0"/>
              <a:t>イベント概要</a:t>
            </a:r>
            <a:r>
              <a:rPr kumimoji="1" lang="ja-JP" altLang="en-US" sz="800" dirty="0"/>
              <a:t>（開催予定日時、場所、ターゲット、イベント内容、集客目標、イベントの</a:t>
            </a:r>
            <a:r>
              <a:rPr kumimoji="1" lang="en-US" altLang="ja-JP" sz="800" dirty="0"/>
              <a:t>PR</a:t>
            </a:r>
            <a:r>
              <a:rPr kumimoji="1" lang="ja-JP" altLang="en-US" sz="800" dirty="0"/>
              <a:t>ポイントなど）</a:t>
            </a:r>
            <a:r>
              <a:rPr kumimoji="1" lang="en-US" altLang="ja-JP" sz="900" b="1" dirty="0"/>
              <a:t>】</a:t>
            </a:r>
            <a:endParaRPr kumimoji="1" lang="ja-JP" altLang="en-US" sz="900" b="1" dirty="0"/>
          </a:p>
        </p:txBody>
      </p:sp>
      <p:sp>
        <p:nvSpPr>
          <p:cNvPr id="20" name="正方形/長方形 19">
            <a:extLst>
              <a:ext uri="{FF2B5EF4-FFF2-40B4-BE49-F238E27FC236}">
                <a16:creationId xmlns:a16="http://schemas.microsoft.com/office/drawing/2014/main" id="{25D5E673-DEF0-A564-A267-D9C280335CF7}"/>
              </a:ext>
            </a:extLst>
          </p:cNvPr>
          <p:cNvSpPr/>
          <p:nvPr/>
        </p:nvSpPr>
        <p:spPr>
          <a:xfrm>
            <a:off x="216310" y="5801032"/>
            <a:ext cx="5869858" cy="878906"/>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21ACAFE-1953-857E-1B99-65E0237ABF33}"/>
              </a:ext>
            </a:extLst>
          </p:cNvPr>
          <p:cNvSpPr txBox="1"/>
          <p:nvPr/>
        </p:nvSpPr>
        <p:spPr>
          <a:xfrm>
            <a:off x="157318" y="5912712"/>
            <a:ext cx="5869858" cy="230832"/>
          </a:xfrm>
          <a:prstGeom prst="rect">
            <a:avLst/>
          </a:prstGeom>
          <a:noFill/>
        </p:spPr>
        <p:txBody>
          <a:bodyPr wrap="square" rtlCol="0">
            <a:spAutoFit/>
          </a:bodyPr>
          <a:lstStyle/>
          <a:p>
            <a:r>
              <a:rPr kumimoji="1" lang="en-US" altLang="ja-JP" sz="900" b="1" dirty="0"/>
              <a:t>【</a:t>
            </a:r>
            <a:r>
              <a:rPr kumimoji="1" lang="ja-JP" altLang="en-US" sz="900" b="1" dirty="0"/>
              <a:t>本事業の効果・将来性</a:t>
            </a:r>
            <a:r>
              <a:rPr kumimoji="1" lang="ja-JP" altLang="en-US" sz="800" dirty="0"/>
              <a:t>（本事業が社会や地域等に与える効果。事業効果を今後どのように生かす予定か）</a:t>
            </a:r>
            <a:r>
              <a:rPr kumimoji="1" lang="en-US" altLang="ja-JP" sz="900" b="1" dirty="0"/>
              <a:t>】</a:t>
            </a:r>
            <a:endParaRPr kumimoji="1" lang="ja-JP" altLang="en-US" sz="900" b="1" dirty="0"/>
          </a:p>
        </p:txBody>
      </p:sp>
      <p:sp>
        <p:nvSpPr>
          <p:cNvPr id="24" name="テキスト ボックス 23">
            <a:extLst>
              <a:ext uri="{FF2B5EF4-FFF2-40B4-BE49-F238E27FC236}">
                <a16:creationId xmlns:a16="http://schemas.microsoft.com/office/drawing/2014/main" id="{8BBBCCE1-B700-747C-F1CD-7295DE4479C0}"/>
              </a:ext>
            </a:extLst>
          </p:cNvPr>
          <p:cNvSpPr txBox="1"/>
          <p:nvPr/>
        </p:nvSpPr>
        <p:spPr>
          <a:xfrm>
            <a:off x="6046837" y="1268594"/>
            <a:ext cx="4424516" cy="230832"/>
          </a:xfrm>
          <a:prstGeom prst="rect">
            <a:avLst/>
          </a:prstGeom>
          <a:noFill/>
        </p:spPr>
        <p:txBody>
          <a:bodyPr wrap="square" rtlCol="0">
            <a:spAutoFit/>
          </a:bodyPr>
          <a:lstStyle/>
          <a:p>
            <a:r>
              <a:rPr kumimoji="1" lang="en-US" altLang="ja-JP" sz="900" b="1" dirty="0"/>
              <a:t>【</a:t>
            </a:r>
            <a:r>
              <a:rPr kumimoji="1" lang="ja-JP" altLang="en-US" sz="900" b="1" dirty="0"/>
              <a:t>画像</a:t>
            </a:r>
            <a:r>
              <a:rPr kumimoji="1" lang="ja-JP" altLang="en-US" sz="800" dirty="0"/>
              <a:t>（参考画像、イメージ画像等）</a:t>
            </a:r>
            <a:r>
              <a:rPr kumimoji="1" lang="en-US" altLang="ja-JP" sz="900" b="1" dirty="0"/>
              <a:t>】</a:t>
            </a:r>
            <a:endParaRPr kumimoji="1" lang="ja-JP" altLang="en-US" sz="900" b="1" dirty="0"/>
          </a:p>
        </p:txBody>
      </p:sp>
      <p:sp>
        <p:nvSpPr>
          <p:cNvPr id="2" name="テキスト ボックス 1">
            <a:extLst>
              <a:ext uri="{FF2B5EF4-FFF2-40B4-BE49-F238E27FC236}">
                <a16:creationId xmlns:a16="http://schemas.microsoft.com/office/drawing/2014/main" id="{11E18E8D-EF74-33E9-FDE3-906571F93FED}"/>
              </a:ext>
            </a:extLst>
          </p:cNvPr>
          <p:cNvSpPr txBox="1"/>
          <p:nvPr/>
        </p:nvSpPr>
        <p:spPr>
          <a:xfrm>
            <a:off x="157318" y="296560"/>
            <a:ext cx="8604433" cy="230832"/>
          </a:xfrm>
          <a:prstGeom prst="rect">
            <a:avLst/>
          </a:prstGeom>
          <a:noFill/>
        </p:spPr>
        <p:txBody>
          <a:bodyPr wrap="square" rtlCol="0">
            <a:spAutoFit/>
          </a:bodyPr>
          <a:lstStyle/>
          <a:p>
            <a:r>
              <a:rPr kumimoji="1" lang="en-US" altLang="ja-JP" sz="900" b="1" dirty="0"/>
              <a:t>【</a:t>
            </a:r>
            <a:r>
              <a:rPr kumimoji="1" lang="ja-JP" altLang="en-US" sz="900" b="1" dirty="0"/>
              <a:t>事業名</a:t>
            </a:r>
            <a:r>
              <a:rPr kumimoji="1" lang="en-US" altLang="ja-JP" sz="900" b="1" dirty="0"/>
              <a:t>】</a:t>
            </a:r>
            <a:r>
              <a:rPr kumimoji="1" lang="ja-JP" altLang="en-US" sz="900" b="1" dirty="0"/>
              <a:t>　　　　　　　　　　　　　　　　　　　　　　　　　　　　　　　</a:t>
            </a:r>
            <a:r>
              <a:rPr kumimoji="1" lang="en-US" altLang="ja-JP" sz="900" b="1" dirty="0"/>
              <a:t>【</a:t>
            </a:r>
            <a:r>
              <a:rPr kumimoji="1" lang="ja-JP" altLang="en-US" sz="900" b="1" dirty="0"/>
              <a:t>コンソーシアム名</a:t>
            </a:r>
            <a:r>
              <a:rPr kumimoji="1" lang="en-US" altLang="ja-JP" sz="900" b="1" dirty="0"/>
              <a:t>】</a:t>
            </a:r>
            <a:r>
              <a:rPr kumimoji="1" lang="ja-JP" altLang="en-US" sz="900" b="1" dirty="0"/>
              <a:t>　　　　　　　　　　　</a:t>
            </a:r>
            <a:r>
              <a:rPr kumimoji="1" lang="en-US" altLang="ja-JP" sz="900" b="1" dirty="0"/>
              <a:t>【</a:t>
            </a:r>
            <a:r>
              <a:rPr kumimoji="1" lang="ja-JP" altLang="en-US" sz="900" b="1" dirty="0"/>
              <a:t>コンソーシアム構成団体</a:t>
            </a:r>
            <a:r>
              <a:rPr kumimoji="1" lang="en-US" altLang="ja-JP" sz="900" b="1" dirty="0"/>
              <a:t>】</a:t>
            </a:r>
            <a:endParaRPr kumimoji="1" lang="ja-JP" altLang="en-US" sz="900" b="1" dirty="0"/>
          </a:p>
        </p:txBody>
      </p:sp>
      <p:sp>
        <p:nvSpPr>
          <p:cNvPr id="19" name="テキスト ボックス 18">
            <a:extLst>
              <a:ext uri="{FF2B5EF4-FFF2-40B4-BE49-F238E27FC236}">
                <a16:creationId xmlns:a16="http://schemas.microsoft.com/office/drawing/2014/main" id="{04CC594E-E283-5E7E-68D7-1B57CECB95A7}"/>
              </a:ext>
            </a:extLst>
          </p:cNvPr>
          <p:cNvSpPr txBox="1"/>
          <p:nvPr/>
        </p:nvSpPr>
        <p:spPr>
          <a:xfrm>
            <a:off x="157318" y="923074"/>
            <a:ext cx="1049390" cy="230832"/>
          </a:xfrm>
          <a:prstGeom prst="rect">
            <a:avLst/>
          </a:prstGeom>
          <a:noFill/>
        </p:spPr>
        <p:txBody>
          <a:bodyPr wrap="square" rtlCol="0">
            <a:spAutoFit/>
          </a:bodyPr>
          <a:lstStyle/>
          <a:p>
            <a:r>
              <a:rPr kumimoji="1" lang="en-US" altLang="ja-JP" sz="900" b="1" dirty="0"/>
              <a:t>【</a:t>
            </a:r>
            <a:r>
              <a:rPr kumimoji="1" lang="ja-JP" altLang="en-US" sz="900" b="1" dirty="0"/>
              <a:t>イベント名</a:t>
            </a:r>
            <a:r>
              <a:rPr kumimoji="1" lang="en-US" altLang="ja-JP" sz="900" b="1" dirty="0"/>
              <a:t>】</a:t>
            </a:r>
            <a:r>
              <a:rPr kumimoji="1" lang="ja-JP" altLang="en-US" sz="900" b="1" dirty="0"/>
              <a:t>　</a:t>
            </a:r>
          </a:p>
        </p:txBody>
      </p:sp>
      <p:sp>
        <p:nvSpPr>
          <p:cNvPr id="26" name="テキスト ボックス 25">
            <a:extLst>
              <a:ext uri="{FF2B5EF4-FFF2-40B4-BE49-F238E27FC236}">
                <a16:creationId xmlns:a16="http://schemas.microsoft.com/office/drawing/2014/main" id="{BE469DCA-A014-E87A-0DF4-DCE50972D5A9}"/>
              </a:ext>
            </a:extLst>
          </p:cNvPr>
          <p:cNvSpPr txBox="1"/>
          <p:nvPr/>
        </p:nvSpPr>
        <p:spPr>
          <a:xfrm>
            <a:off x="6782243" y="436579"/>
            <a:ext cx="2692917" cy="230832"/>
          </a:xfrm>
          <a:prstGeom prst="rect">
            <a:avLst/>
          </a:prstGeom>
          <a:noFill/>
        </p:spPr>
        <p:txBody>
          <a:bodyPr wrap="square" rtlCol="0">
            <a:spAutoFit/>
          </a:bodyPr>
          <a:lstStyle/>
          <a:p>
            <a:r>
              <a:rPr kumimoji="1" lang="zh-CN" altLang="en-US" sz="900" dirty="0"/>
              <a:t>〇〇〇〇、〇〇〇〇、</a:t>
            </a:r>
            <a:r>
              <a:rPr kumimoji="1" lang="ja-JP" altLang="en-US" sz="900" dirty="0"/>
              <a:t>〇〇</a:t>
            </a:r>
            <a:r>
              <a:rPr kumimoji="1" lang="zh-CN" altLang="en-US" sz="900" dirty="0"/>
              <a:t>	</a:t>
            </a:r>
          </a:p>
        </p:txBody>
      </p:sp>
      <p:sp>
        <p:nvSpPr>
          <p:cNvPr id="27" name="テキスト ボックス 26">
            <a:extLst>
              <a:ext uri="{FF2B5EF4-FFF2-40B4-BE49-F238E27FC236}">
                <a16:creationId xmlns:a16="http://schemas.microsoft.com/office/drawing/2014/main" id="{CEE0516E-D036-4D83-6A12-1DAB2E453271}"/>
              </a:ext>
            </a:extLst>
          </p:cNvPr>
          <p:cNvSpPr txBox="1"/>
          <p:nvPr/>
        </p:nvSpPr>
        <p:spPr>
          <a:xfrm>
            <a:off x="1176728" y="2808895"/>
            <a:ext cx="7022890" cy="1433277"/>
          </a:xfrm>
          <a:prstGeom prst="rect">
            <a:avLst/>
          </a:prstGeom>
          <a:noFill/>
        </p:spPr>
        <p:txBody>
          <a:bodyPr wrap="square" rtlCol="0">
            <a:spAutoFit/>
          </a:bodyPr>
          <a:lstStyle/>
          <a:p>
            <a:pPr>
              <a:lnSpc>
                <a:spcPct val="150000"/>
              </a:lnSpc>
            </a:pPr>
            <a:r>
              <a:rPr kumimoji="1" lang="ja-JP" altLang="en-US" sz="2000" b="1" dirty="0">
                <a:solidFill>
                  <a:srgbClr val="FF0000"/>
                </a:solidFill>
              </a:rPr>
              <a:t>・「事業計画書」と齟齬のないようご注意ください</a:t>
            </a:r>
            <a:endParaRPr kumimoji="1" lang="en-US" altLang="ja-JP" sz="2000" b="1" dirty="0">
              <a:solidFill>
                <a:srgbClr val="FF0000"/>
              </a:solidFill>
            </a:endParaRPr>
          </a:p>
          <a:p>
            <a:pPr>
              <a:lnSpc>
                <a:spcPct val="150000"/>
              </a:lnSpc>
            </a:pPr>
            <a:r>
              <a:rPr kumimoji="1" lang="ja-JP" altLang="en-US" sz="2000" b="1" dirty="0">
                <a:solidFill>
                  <a:srgbClr val="FF0000"/>
                </a:solidFill>
              </a:rPr>
              <a:t>　（提出前に確認を）</a:t>
            </a:r>
            <a:endParaRPr kumimoji="1" lang="en-US" altLang="ja-JP" sz="2000" b="1" dirty="0">
              <a:solidFill>
                <a:srgbClr val="FF0000"/>
              </a:solidFill>
            </a:endParaRPr>
          </a:p>
          <a:p>
            <a:pPr>
              <a:lnSpc>
                <a:spcPct val="150000"/>
              </a:lnSpc>
            </a:pPr>
            <a:r>
              <a:rPr kumimoji="1" lang="ja-JP" altLang="en-US" sz="2000" b="1" dirty="0">
                <a:solidFill>
                  <a:srgbClr val="FF0000"/>
                </a:solidFill>
              </a:rPr>
              <a:t>・次ページ「記入例」を参考に、端的にまとめてください</a:t>
            </a:r>
            <a:endParaRPr kumimoji="1" lang="en-US" altLang="ja-JP" sz="2000" b="1" dirty="0">
              <a:solidFill>
                <a:srgbClr val="FF0000"/>
              </a:solidFill>
            </a:endParaRPr>
          </a:p>
        </p:txBody>
      </p:sp>
    </p:spTree>
    <p:extLst>
      <p:ext uri="{BB962C8B-B14F-4D97-AF65-F5344CB8AC3E}">
        <p14:creationId xmlns:p14="http://schemas.microsoft.com/office/powerpoint/2010/main" val="121395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F390-D715-0CC8-F251-FE2317E66D0F}"/>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502C159-6938-7CDC-88A5-8B98666B8540}"/>
              </a:ext>
            </a:extLst>
          </p:cNvPr>
          <p:cNvSpPr/>
          <p:nvPr/>
        </p:nvSpPr>
        <p:spPr>
          <a:xfrm>
            <a:off x="4332157" y="294724"/>
            <a:ext cx="5357533" cy="52135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E6C842D-90F4-81A1-A421-35CFCFA3D480}"/>
              </a:ext>
            </a:extLst>
          </p:cNvPr>
          <p:cNvSpPr txBox="1"/>
          <p:nvPr/>
        </p:nvSpPr>
        <p:spPr>
          <a:xfrm>
            <a:off x="216310" y="1459705"/>
            <a:ext cx="5771535" cy="369332"/>
          </a:xfrm>
          <a:prstGeom prst="rect">
            <a:avLst/>
          </a:prstGeom>
          <a:noFill/>
        </p:spPr>
        <p:txBody>
          <a:bodyPr wrap="square" rtlCol="0">
            <a:spAutoFit/>
          </a:bodyPr>
          <a:lstStyle/>
          <a:p>
            <a:r>
              <a:rPr kumimoji="1" lang="ja-JP" altLang="en-US" sz="900" dirty="0"/>
              <a:t>北斗灯台が立地する〇〇エリアの地域活性化。航路標識として重要な役割を担い、歴史的価値の高い灯台を生かしたイベントの開催によって、地域住民の郷土愛を高め、新たな賑わいを創出します。</a:t>
            </a:r>
            <a:endParaRPr kumimoji="1" lang="ja-JP" altLang="en-US" sz="1000" b="1" dirty="0"/>
          </a:p>
        </p:txBody>
      </p:sp>
      <p:sp>
        <p:nvSpPr>
          <p:cNvPr id="21" name="テキスト ボックス 20">
            <a:extLst>
              <a:ext uri="{FF2B5EF4-FFF2-40B4-BE49-F238E27FC236}">
                <a16:creationId xmlns:a16="http://schemas.microsoft.com/office/drawing/2014/main" id="{11EEF642-2A1F-BE0B-AB74-93DC5EF151A3}"/>
              </a:ext>
            </a:extLst>
          </p:cNvPr>
          <p:cNvSpPr txBox="1"/>
          <p:nvPr/>
        </p:nvSpPr>
        <p:spPr>
          <a:xfrm>
            <a:off x="216310" y="2240306"/>
            <a:ext cx="5771535" cy="3396764"/>
          </a:xfrm>
          <a:prstGeom prst="rect">
            <a:avLst/>
          </a:prstGeom>
          <a:noFill/>
        </p:spPr>
        <p:txBody>
          <a:bodyPr wrap="square" rtlCol="0">
            <a:spAutoFit/>
          </a:bodyPr>
          <a:lstStyle/>
          <a:p>
            <a:pPr>
              <a:lnSpc>
                <a:spcPct val="150000"/>
              </a:lnSpc>
            </a:pPr>
            <a:r>
              <a:rPr kumimoji="1" lang="ja-JP" altLang="en-US" sz="900" dirty="0"/>
              <a:t>◆開催予定日時：</a:t>
            </a:r>
            <a:r>
              <a:rPr kumimoji="1" lang="en-US" altLang="ja-JP" sz="900" dirty="0"/>
              <a:t>2026</a:t>
            </a:r>
            <a:r>
              <a:rPr kumimoji="1" lang="ja-JP" altLang="en-US" sz="900" dirty="0"/>
              <a:t>年</a:t>
            </a:r>
            <a:r>
              <a:rPr kumimoji="1" lang="en-US" altLang="ja-JP" sz="900" dirty="0"/>
              <a:t>10</a:t>
            </a:r>
            <a:r>
              <a:rPr kumimoji="1" lang="ja-JP" altLang="en-US" sz="900" dirty="0"/>
              <a:t>月</a:t>
            </a:r>
            <a:r>
              <a:rPr kumimoji="1" lang="en-US" altLang="ja-JP" sz="900" dirty="0"/>
              <a:t>4</a:t>
            </a:r>
            <a:r>
              <a:rPr kumimoji="1" lang="ja-JP" altLang="en-US" sz="900" dirty="0"/>
              <a:t>日（日）</a:t>
            </a:r>
            <a:r>
              <a:rPr kumimoji="1" lang="en-US" altLang="ja-JP" sz="900" dirty="0"/>
              <a:t>12:00</a:t>
            </a:r>
            <a:r>
              <a:rPr kumimoji="1" lang="ja-JP" altLang="en-US" sz="900" dirty="0"/>
              <a:t>～</a:t>
            </a:r>
            <a:r>
              <a:rPr kumimoji="1" lang="en-US" altLang="ja-JP" sz="900" dirty="0"/>
              <a:t>19:30</a:t>
            </a:r>
          </a:p>
          <a:p>
            <a:pPr>
              <a:lnSpc>
                <a:spcPct val="150000"/>
              </a:lnSpc>
            </a:pPr>
            <a:r>
              <a:rPr kumimoji="1" lang="ja-JP" altLang="en-US" sz="900" dirty="0"/>
              <a:t>◆場所：北斗灯台および隣接する市有地</a:t>
            </a:r>
            <a:endParaRPr kumimoji="1" lang="en-US" altLang="ja-JP" sz="900" dirty="0"/>
          </a:p>
          <a:p>
            <a:pPr>
              <a:lnSpc>
                <a:spcPct val="150000"/>
              </a:lnSpc>
            </a:pPr>
            <a:r>
              <a:rPr kumimoji="1" lang="ja-JP" altLang="en-US" sz="900" dirty="0"/>
              <a:t>◆ターゲット：北斗灯台が立地する〇〇エリアの住民（子ども連れファミリー、学生、一般市民）</a:t>
            </a:r>
            <a:endParaRPr kumimoji="1" lang="en-US" altLang="ja-JP" sz="900" dirty="0"/>
          </a:p>
          <a:p>
            <a:pPr>
              <a:lnSpc>
                <a:spcPct val="150000"/>
              </a:lnSpc>
            </a:pPr>
            <a:r>
              <a:rPr kumimoji="1" lang="ja-JP" altLang="en-US" sz="900" dirty="0"/>
              <a:t>◆イベント内容：</a:t>
            </a:r>
            <a:endParaRPr kumimoji="1" lang="en-US" altLang="ja-JP" sz="900" dirty="0"/>
          </a:p>
          <a:p>
            <a:pPr>
              <a:lnSpc>
                <a:spcPct val="150000"/>
              </a:lnSpc>
            </a:pPr>
            <a:r>
              <a:rPr kumimoji="1" lang="ja-JP" altLang="en-US" sz="900" dirty="0"/>
              <a:t>　①灯台の一般公開</a:t>
            </a:r>
            <a:r>
              <a:rPr kumimoji="1" lang="en-US" altLang="ja-JP" sz="900" dirty="0"/>
              <a:t>…</a:t>
            </a:r>
            <a:r>
              <a:rPr kumimoji="1" lang="ja-JP" altLang="en-US" sz="900" dirty="0"/>
              <a:t>普段は入れない灯台内部を公開</a:t>
            </a:r>
            <a:endParaRPr kumimoji="1" lang="en-US" altLang="ja-JP" sz="900" dirty="0"/>
          </a:p>
          <a:p>
            <a:pPr>
              <a:lnSpc>
                <a:spcPct val="150000"/>
              </a:lnSpc>
            </a:pPr>
            <a:r>
              <a:rPr kumimoji="1" lang="ja-JP" altLang="en-US" sz="900" dirty="0"/>
              <a:t>　②ステージイベント</a:t>
            </a:r>
            <a:r>
              <a:rPr kumimoji="1" lang="en-US" altLang="ja-JP" sz="900" dirty="0"/>
              <a:t>…</a:t>
            </a:r>
            <a:r>
              <a:rPr kumimoji="1" lang="ja-JP" altLang="en-US" sz="900" dirty="0"/>
              <a:t>灯台下に特設ステージ＆観客席を設置。地元の海にまつわる郷土芸能や、</a:t>
            </a:r>
            <a:endParaRPr kumimoji="1" lang="en-US" altLang="ja-JP" sz="900" dirty="0"/>
          </a:p>
          <a:p>
            <a:pPr>
              <a:lnSpc>
                <a:spcPct val="150000"/>
              </a:lnSpc>
            </a:pPr>
            <a:r>
              <a:rPr kumimoji="1" lang="ja-JP" altLang="en-US" sz="900" dirty="0"/>
              <a:t>　　小中学生の吹奏楽やダンスの発表、灯台について楽しく学べるクイズ大会などを開催</a:t>
            </a:r>
            <a:endParaRPr kumimoji="1" lang="en-US" altLang="ja-JP" sz="900" dirty="0"/>
          </a:p>
          <a:p>
            <a:pPr>
              <a:lnSpc>
                <a:spcPct val="150000"/>
              </a:lnSpc>
            </a:pPr>
            <a:r>
              <a:rPr kumimoji="1" lang="ja-JP" altLang="en-US" sz="900" dirty="0"/>
              <a:t>　③マルシェ</a:t>
            </a:r>
            <a:r>
              <a:rPr kumimoji="1" lang="en-US" altLang="ja-JP" sz="900" dirty="0"/>
              <a:t>…</a:t>
            </a:r>
            <a:r>
              <a:rPr kumimoji="1" lang="ja-JP" altLang="en-US" sz="900" dirty="0"/>
              <a:t>地元の海産物を使ったフードや、灯台コラボスイーツ、物産などを販売</a:t>
            </a:r>
            <a:endParaRPr kumimoji="1" lang="en-US" altLang="ja-JP" sz="900" dirty="0"/>
          </a:p>
          <a:p>
            <a:pPr>
              <a:lnSpc>
                <a:spcPct val="150000"/>
              </a:lnSpc>
            </a:pPr>
            <a:r>
              <a:rPr kumimoji="1" lang="ja-JP" altLang="en-US" sz="900" dirty="0"/>
              <a:t>　④北斗灯台ガイドツアー：ガイドの案内で灯台および灯台周辺を歩く。</a:t>
            </a:r>
            <a:r>
              <a:rPr kumimoji="1" lang="en-US" altLang="ja-JP" sz="900" dirty="0"/>
              <a:t>13</a:t>
            </a:r>
            <a:r>
              <a:rPr kumimoji="1" lang="ja-JP" altLang="en-US" sz="900" dirty="0"/>
              <a:t>時～、</a:t>
            </a:r>
            <a:r>
              <a:rPr kumimoji="1" lang="en-US" altLang="ja-JP" sz="900" dirty="0"/>
              <a:t>15</a:t>
            </a:r>
            <a:r>
              <a:rPr kumimoji="1" lang="ja-JP" altLang="en-US" sz="900" dirty="0"/>
              <a:t>時～の</a:t>
            </a:r>
            <a:r>
              <a:rPr kumimoji="1" lang="en-US" altLang="ja-JP" sz="900" dirty="0"/>
              <a:t>2</a:t>
            </a:r>
            <a:r>
              <a:rPr kumimoji="1" lang="ja-JP" altLang="en-US" sz="900" dirty="0"/>
              <a:t>回開催予定。</a:t>
            </a:r>
            <a:endParaRPr kumimoji="1" lang="en-US" altLang="ja-JP" sz="900" dirty="0"/>
          </a:p>
          <a:p>
            <a:pPr>
              <a:lnSpc>
                <a:spcPct val="150000"/>
              </a:lnSpc>
            </a:pPr>
            <a:r>
              <a:rPr kumimoji="1" lang="ja-JP" altLang="en-US" sz="900" dirty="0"/>
              <a:t>　⑤体験プログラム「</a:t>
            </a:r>
            <a:r>
              <a:rPr kumimoji="1" lang="en-US" altLang="ja-JP" sz="900" dirty="0"/>
              <a:t>『</a:t>
            </a:r>
            <a:r>
              <a:rPr kumimoji="1" lang="ja-JP" altLang="en-US" sz="900" dirty="0"/>
              <a:t>とうだい</a:t>
            </a:r>
            <a:r>
              <a:rPr kumimoji="1" lang="en-US" altLang="ja-JP" sz="900" dirty="0"/>
              <a:t>』</a:t>
            </a:r>
            <a:r>
              <a:rPr kumimoji="1" lang="ja-JP" altLang="en-US" sz="900" dirty="0"/>
              <a:t>と</a:t>
            </a:r>
            <a:r>
              <a:rPr kumimoji="1" lang="en-US" altLang="ja-JP" sz="900" dirty="0"/>
              <a:t>『</a:t>
            </a:r>
            <a:r>
              <a:rPr kumimoji="1" lang="ja-JP" altLang="en-US" sz="900" dirty="0"/>
              <a:t>ほし</a:t>
            </a:r>
            <a:r>
              <a:rPr kumimoji="1" lang="en-US" altLang="ja-JP" sz="900" dirty="0"/>
              <a:t>』</a:t>
            </a:r>
            <a:r>
              <a:rPr kumimoji="1" lang="ja-JP" altLang="en-US" sz="900" dirty="0"/>
              <a:t>のひみつをさがそう」：</a:t>
            </a:r>
            <a:endParaRPr kumimoji="1" lang="en-US" altLang="ja-JP" sz="900" dirty="0"/>
          </a:p>
          <a:p>
            <a:pPr>
              <a:lnSpc>
                <a:spcPct val="150000"/>
              </a:lnSpc>
            </a:pPr>
            <a:r>
              <a:rPr kumimoji="1" lang="ja-JP" altLang="en-US" sz="900" dirty="0"/>
              <a:t>　　灯台と星を鑑賞し、その共通点を学ぶ子ども向けプログラム。</a:t>
            </a:r>
            <a:r>
              <a:rPr kumimoji="1" lang="en-US" altLang="ja-JP" sz="900" dirty="0"/>
              <a:t>18</a:t>
            </a:r>
            <a:r>
              <a:rPr kumimoji="1" lang="ja-JP" altLang="en-US" sz="900" dirty="0"/>
              <a:t>時～</a:t>
            </a:r>
            <a:r>
              <a:rPr kumimoji="1" lang="en-US" altLang="ja-JP" sz="900" dirty="0"/>
              <a:t>1</a:t>
            </a:r>
            <a:r>
              <a:rPr kumimoji="1" lang="ja-JP" altLang="en-US" sz="900" dirty="0"/>
              <a:t>回開催予定（日没は</a:t>
            </a:r>
            <a:r>
              <a:rPr kumimoji="1" lang="en-US" altLang="ja-JP" sz="900" dirty="0"/>
              <a:t>17</a:t>
            </a:r>
            <a:r>
              <a:rPr kumimoji="1" lang="ja-JP" altLang="en-US" sz="900" dirty="0"/>
              <a:t>時すぎ）。</a:t>
            </a:r>
            <a:endParaRPr kumimoji="1" lang="en-US" altLang="ja-JP" sz="900" dirty="0"/>
          </a:p>
          <a:p>
            <a:pPr>
              <a:lnSpc>
                <a:spcPct val="150000"/>
              </a:lnSpc>
            </a:pPr>
            <a:r>
              <a:rPr kumimoji="1" lang="ja-JP" altLang="en-US" sz="900" dirty="0"/>
              <a:t>　</a:t>
            </a:r>
            <a:r>
              <a:rPr kumimoji="1" lang="en-US" altLang="ja-JP" sz="900" dirty="0"/>
              <a:t>※</a:t>
            </a:r>
            <a:r>
              <a:rPr kumimoji="1" lang="ja-JP" altLang="en-US" sz="900" dirty="0"/>
              <a:t>①～③は自由参加、④⑤は事前申込制。雨天順延。</a:t>
            </a:r>
          </a:p>
          <a:p>
            <a:pPr>
              <a:lnSpc>
                <a:spcPct val="150000"/>
              </a:lnSpc>
            </a:pPr>
            <a:r>
              <a:rPr kumimoji="1" lang="ja-JP" altLang="en-US" sz="900" dirty="0"/>
              <a:t>◆集客目標：</a:t>
            </a:r>
            <a:r>
              <a:rPr kumimoji="1" lang="en-US" altLang="ja-JP" sz="900" dirty="0"/>
              <a:t>500</a:t>
            </a:r>
            <a:r>
              <a:rPr kumimoji="1" lang="ja-JP" altLang="en-US" sz="900" dirty="0"/>
              <a:t>名</a:t>
            </a:r>
            <a:endParaRPr kumimoji="1" lang="en-US" altLang="ja-JP" sz="900" dirty="0"/>
          </a:p>
          <a:p>
            <a:pPr>
              <a:lnSpc>
                <a:spcPct val="150000"/>
              </a:lnSpc>
            </a:pPr>
            <a:r>
              <a:rPr kumimoji="1" lang="ja-JP" altLang="en-US" sz="900" dirty="0"/>
              <a:t>◆イベントの</a:t>
            </a:r>
            <a:r>
              <a:rPr kumimoji="1" lang="en-US" altLang="ja-JP" sz="900" dirty="0"/>
              <a:t>PR</a:t>
            </a:r>
            <a:r>
              <a:rPr kumimoji="1" lang="ja-JP" altLang="en-US" sz="900" dirty="0"/>
              <a:t>ポイント：</a:t>
            </a:r>
            <a:endParaRPr kumimoji="1" lang="en-US" altLang="ja-JP" sz="900" dirty="0"/>
          </a:p>
          <a:p>
            <a:pPr>
              <a:lnSpc>
                <a:spcPct val="150000"/>
              </a:lnSpc>
            </a:pPr>
            <a:r>
              <a:rPr kumimoji="1" lang="ja-JP" altLang="en-US" sz="900" dirty="0"/>
              <a:t>・これまで北斗灯台を活用したイベントはなく、今回が初開催となります</a:t>
            </a:r>
            <a:endParaRPr kumimoji="1" lang="en-US" altLang="ja-JP" sz="900" dirty="0"/>
          </a:p>
          <a:p>
            <a:pPr>
              <a:lnSpc>
                <a:spcPct val="150000"/>
              </a:lnSpc>
            </a:pPr>
            <a:r>
              <a:rPr kumimoji="1" lang="ja-JP" altLang="en-US" sz="900" dirty="0"/>
              <a:t>・自治体（ＸＸ市）、商工会、、地域おこし協力隊、星愛好家団体、海保が力を合わせて企画、運営します</a:t>
            </a:r>
          </a:p>
        </p:txBody>
      </p:sp>
      <p:sp>
        <p:nvSpPr>
          <p:cNvPr id="22" name="テキスト ボックス 21">
            <a:extLst>
              <a:ext uri="{FF2B5EF4-FFF2-40B4-BE49-F238E27FC236}">
                <a16:creationId xmlns:a16="http://schemas.microsoft.com/office/drawing/2014/main" id="{508EA5B9-6D46-9C80-4F20-5EBCF13AB2C8}"/>
              </a:ext>
            </a:extLst>
          </p:cNvPr>
          <p:cNvSpPr txBox="1"/>
          <p:nvPr/>
        </p:nvSpPr>
        <p:spPr>
          <a:xfrm>
            <a:off x="216310" y="6103823"/>
            <a:ext cx="5771535" cy="507831"/>
          </a:xfrm>
          <a:prstGeom prst="rect">
            <a:avLst/>
          </a:prstGeom>
          <a:noFill/>
        </p:spPr>
        <p:txBody>
          <a:bodyPr wrap="square" rtlCol="0">
            <a:spAutoFit/>
          </a:bodyPr>
          <a:lstStyle/>
          <a:p>
            <a:r>
              <a:rPr kumimoji="1" lang="ja-JP" altLang="en-US" sz="900" dirty="0"/>
              <a:t>・地元住民が北斗灯台の価値や魅力を認知し、地域の新たな可能性を見いだすことができる。</a:t>
            </a:r>
            <a:endParaRPr kumimoji="1" lang="en-US" altLang="ja-JP" sz="900" dirty="0"/>
          </a:p>
          <a:p>
            <a:r>
              <a:rPr kumimoji="1" lang="ja-JP" altLang="en-US" sz="900" dirty="0"/>
              <a:t>・実行委員会構成団体は、本事業を通じ、これまでにない連携と知見を得られ、課題の洗い出しができる。</a:t>
            </a:r>
            <a:endParaRPr kumimoji="1" lang="en-US" altLang="ja-JP" sz="900" dirty="0"/>
          </a:p>
          <a:p>
            <a:r>
              <a:rPr kumimoji="1" lang="ja-JP" altLang="en-US" sz="900" dirty="0"/>
              <a:t>　それらをふまえ、自治体が主導し、次年度以降もイベントまたは体験プログラム等を実施する予定である。</a:t>
            </a:r>
            <a:endParaRPr kumimoji="1" lang="ja-JP" altLang="en-US" sz="1000" b="1" dirty="0"/>
          </a:p>
        </p:txBody>
      </p:sp>
      <p:sp>
        <p:nvSpPr>
          <p:cNvPr id="5" name="正方形/長方形 4">
            <a:extLst>
              <a:ext uri="{FF2B5EF4-FFF2-40B4-BE49-F238E27FC236}">
                <a16:creationId xmlns:a16="http://schemas.microsoft.com/office/drawing/2014/main" id="{9C5C0B8C-1D50-7EF5-9F5C-8B7031FD5E6C}"/>
              </a:ext>
            </a:extLst>
          </p:cNvPr>
          <p:cNvSpPr/>
          <p:nvPr/>
        </p:nvSpPr>
        <p:spPr>
          <a:xfrm>
            <a:off x="216310" y="294725"/>
            <a:ext cx="9473380" cy="6376895"/>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BC2C4FA-AB2B-A4D0-0F7B-3FB5E9075330}"/>
              </a:ext>
            </a:extLst>
          </p:cNvPr>
          <p:cNvSpPr/>
          <p:nvPr/>
        </p:nvSpPr>
        <p:spPr>
          <a:xfrm>
            <a:off x="216310" y="294726"/>
            <a:ext cx="9473380" cy="521351"/>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C920F52-AAEE-03A6-05FA-E632585DFFA6}"/>
              </a:ext>
            </a:extLst>
          </p:cNvPr>
          <p:cNvSpPr txBox="1"/>
          <p:nvPr/>
        </p:nvSpPr>
        <p:spPr>
          <a:xfrm>
            <a:off x="216310" y="497809"/>
            <a:ext cx="4424516" cy="261610"/>
          </a:xfrm>
          <a:prstGeom prst="rect">
            <a:avLst/>
          </a:prstGeom>
          <a:noFill/>
        </p:spPr>
        <p:txBody>
          <a:bodyPr wrap="square" rtlCol="0">
            <a:spAutoFit/>
          </a:bodyPr>
          <a:lstStyle/>
          <a:p>
            <a:r>
              <a:rPr kumimoji="1" lang="ja-JP" altLang="en-US" sz="1100" b="1" dirty="0"/>
              <a:t>北斗灯台利活用プロジェクト</a:t>
            </a:r>
          </a:p>
        </p:txBody>
      </p:sp>
      <p:sp>
        <p:nvSpPr>
          <p:cNvPr id="9" name="テキスト ボックス 8">
            <a:extLst>
              <a:ext uri="{FF2B5EF4-FFF2-40B4-BE49-F238E27FC236}">
                <a16:creationId xmlns:a16="http://schemas.microsoft.com/office/drawing/2014/main" id="{D0ED68A0-2581-6041-82CD-22AD9BDED04E}"/>
              </a:ext>
            </a:extLst>
          </p:cNvPr>
          <p:cNvSpPr txBox="1"/>
          <p:nvPr/>
        </p:nvSpPr>
        <p:spPr>
          <a:xfrm>
            <a:off x="4390106" y="506127"/>
            <a:ext cx="4424516" cy="261610"/>
          </a:xfrm>
          <a:prstGeom prst="rect">
            <a:avLst/>
          </a:prstGeom>
          <a:noFill/>
        </p:spPr>
        <p:txBody>
          <a:bodyPr wrap="square" rtlCol="0">
            <a:spAutoFit/>
          </a:bodyPr>
          <a:lstStyle/>
          <a:p>
            <a:r>
              <a:rPr kumimoji="1" lang="ja-JP" altLang="en-US" sz="1100" b="1" dirty="0"/>
              <a:t>北斗灯台利活用実行委員会</a:t>
            </a:r>
          </a:p>
        </p:txBody>
      </p:sp>
      <p:sp>
        <p:nvSpPr>
          <p:cNvPr id="10" name="正方形/長方形 9">
            <a:extLst>
              <a:ext uri="{FF2B5EF4-FFF2-40B4-BE49-F238E27FC236}">
                <a16:creationId xmlns:a16="http://schemas.microsoft.com/office/drawing/2014/main" id="{37C5D30E-8DBD-559F-1F38-3813944A2375}"/>
              </a:ext>
            </a:extLst>
          </p:cNvPr>
          <p:cNvSpPr/>
          <p:nvPr/>
        </p:nvSpPr>
        <p:spPr>
          <a:xfrm>
            <a:off x="216310" y="816076"/>
            <a:ext cx="9473380" cy="414253"/>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B82A31B-E45A-F92D-49DA-90DD65273ED3}"/>
              </a:ext>
            </a:extLst>
          </p:cNvPr>
          <p:cNvSpPr txBox="1"/>
          <p:nvPr/>
        </p:nvSpPr>
        <p:spPr>
          <a:xfrm>
            <a:off x="1004340" y="906989"/>
            <a:ext cx="2999403" cy="261610"/>
          </a:xfrm>
          <a:prstGeom prst="rect">
            <a:avLst/>
          </a:prstGeom>
          <a:noFill/>
        </p:spPr>
        <p:txBody>
          <a:bodyPr wrap="square" rtlCol="0">
            <a:spAutoFit/>
          </a:bodyPr>
          <a:lstStyle/>
          <a:p>
            <a:r>
              <a:rPr kumimoji="1" lang="ja-JP" altLang="en-US" sz="1100" b="1" dirty="0"/>
              <a:t>北斗灯台で過ごす休日</a:t>
            </a:r>
          </a:p>
        </p:txBody>
      </p:sp>
      <p:sp>
        <p:nvSpPr>
          <p:cNvPr id="12" name="正方形/長方形 11">
            <a:extLst>
              <a:ext uri="{FF2B5EF4-FFF2-40B4-BE49-F238E27FC236}">
                <a16:creationId xmlns:a16="http://schemas.microsoft.com/office/drawing/2014/main" id="{5B1B5EB2-1EF9-7AA2-F713-BCC375C28C3D}"/>
              </a:ext>
            </a:extLst>
          </p:cNvPr>
          <p:cNvSpPr/>
          <p:nvPr/>
        </p:nvSpPr>
        <p:spPr>
          <a:xfrm>
            <a:off x="6086168" y="816076"/>
            <a:ext cx="3603522" cy="41425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787B5D9-0D2A-E46C-9EA9-326231477DDE}"/>
              </a:ext>
            </a:extLst>
          </p:cNvPr>
          <p:cNvSpPr/>
          <p:nvPr/>
        </p:nvSpPr>
        <p:spPr>
          <a:xfrm>
            <a:off x="6086168" y="1230328"/>
            <a:ext cx="3603522" cy="5441291"/>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01AA262-2804-9EBC-70B4-0C4E03607EF0}"/>
              </a:ext>
            </a:extLst>
          </p:cNvPr>
          <p:cNvSpPr/>
          <p:nvPr/>
        </p:nvSpPr>
        <p:spPr>
          <a:xfrm>
            <a:off x="216310" y="1230326"/>
            <a:ext cx="5869858" cy="677132"/>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D9076FF-BAF7-4567-0842-61ECF1315CCA}"/>
              </a:ext>
            </a:extLst>
          </p:cNvPr>
          <p:cNvSpPr txBox="1"/>
          <p:nvPr/>
        </p:nvSpPr>
        <p:spPr>
          <a:xfrm>
            <a:off x="157318" y="1268594"/>
            <a:ext cx="4424516" cy="230832"/>
          </a:xfrm>
          <a:prstGeom prst="rect">
            <a:avLst/>
          </a:prstGeom>
          <a:noFill/>
        </p:spPr>
        <p:txBody>
          <a:bodyPr wrap="square" rtlCol="0">
            <a:spAutoFit/>
          </a:bodyPr>
          <a:lstStyle/>
          <a:p>
            <a:r>
              <a:rPr kumimoji="1" lang="en-US" altLang="ja-JP" sz="900" b="1" dirty="0"/>
              <a:t>【</a:t>
            </a:r>
            <a:r>
              <a:rPr kumimoji="1" lang="ja-JP" altLang="en-US" sz="900" b="1" dirty="0"/>
              <a:t>開催目的</a:t>
            </a:r>
            <a:r>
              <a:rPr kumimoji="1" lang="ja-JP" altLang="en-US" sz="800" dirty="0"/>
              <a:t>（</a:t>
            </a:r>
            <a:r>
              <a:rPr kumimoji="1" lang="en-US" altLang="ja-JP" sz="800" dirty="0"/>
              <a:t>100</a:t>
            </a:r>
            <a:r>
              <a:rPr kumimoji="1" lang="ja-JP" altLang="en-US" sz="800" dirty="0"/>
              <a:t>文字以内）</a:t>
            </a:r>
            <a:r>
              <a:rPr kumimoji="1" lang="en-US" altLang="ja-JP" sz="900" b="1" dirty="0"/>
              <a:t>】</a:t>
            </a:r>
            <a:endParaRPr kumimoji="1" lang="ja-JP" altLang="en-US" sz="900" b="1" dirty="0"/>
          </a:p>
        </p:txBody>
      </p:sp>
      <p:sp>
        <p:nvSpPr>
          <p:cNvPr id="18" name="テキスト ボックス 17">
            <a:extLst>
              <a:ext uri="{FF2B5EF4-FFF2-40B4-BE49-F238E27FC236}">
                <a16:creationId xmlns:a16="http://schemas.microsoft.com/office/drawing/2014/main" id="{B327FCB9-3720-2C52-64C4-3BCC02A9FE3C}"/>
              </a:ext>
            </a:extLst>
          </p:cNvPr>
          <p:cNvSpPr txBox="1"/>
          <p:nvPr/>
        </p:nvSpPr>
        <p:spPr>
          <a:xfrm>
            <a:off x="157317" y="2020776"/>
            <a:ext cx="5997677" cy="230832"/>
          </a:xfrm>
          <a:prstGeom prst="rect">
            <a:avLst/>
          </a:prstGeom>
          <a:noFill/>
        </p:spPr>
        <p:txBody>
          <a:bodyPr wrap="square" rtlCol="0">
            <a:spAutoFit/>
          </a:bodyPr>
          <a:lstStyle/>
          <a:p>
            <a:r>
              <a:rPr kumimoji="1" lang="en-US" altLang="ja-JP" sz="900" b="1" dirty="0"/>
              <a:t>【</a:t>
            </a:r>
            <a:r>
              <a:rPr kumimoji="1" lang="ja-JP" altLang="en-US" sz="900" b="1" dirty="0"/>
              <a:t>イベント概要</a:t>
            </a:r>
            <a:r>
              <a:rPr kumimoji="1" lang="ja-JP" altLang="en-US" sz="800" dirty="0"/>
              <a:t>（開催予定日時、場所、ターゲット、イベント内容、集客目標、イベントの</a:t>
            </a:r>
            <a:r>
              <a:rPr kumimoji="1" lang="en-US" altLang="ja-JP" sz="800" dirty="0"/>
              <a:t>PR</a:t>
            </a:r>
            <a:r>
              <a:rPr kumimoji="1" lang="ja-JP" altLang="en-US" sz="800" dirty="0"/>
              <a:t>ポイントなど）</a:t>
            </a:r>
            <a:r>
              <a:rPr kumimoji="1" lang="en-US" altLang="ja-JP" sz="900" b="1" dirty="0"/>
              <a:t>】</a:t>
            </a:r>
            <a:endParaRPr kumimoji="1" lang="ja-JP" altLang="en-US" sz="900" b="1" dirty="0"/>
          </a:p>
        </p:txBody>
      </p:sp>
      <p:sp>
        <p:nvSpPr>
          <p:cNvPr id="20" name="正方形/長方形 19">
            <a:extLst>
              <a:ext uri="{FF2B5EF4-FFF2-40B4-BE49-F238E27FC236}">
                <a16:creationId xmlns:a16="http://schemas.microsoft.com/office/drawing/2014/main" id="{EE8D0524-47ED-3FDD-B80B-91546B7AE36D}"/>
              </a:ext>
            </a:extLst>
          </p:cNvPr>
          <p:cNvSpPr/>
          <p:nvPr/>
        </p:nvSpPr>
        <p:spPr>
          <a:xfrm>
            <a:off x="216310" y="5801032"/>
            <a:ext cx="5869858" cy="878906"/>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F243984-A1D3-AC52-58AC-442462AE1CAD}"/>
              </a:ext>
            </a:extLst>
          </p:cNvPr>
          <p:cNvSpPr txBox="1"/>
          <p:nvPr/>
        </p:nvSpPr>
        <p:spPr>
          <a:xfrm>
            <a:off x="157318" y="5912712"/>
            <a:ext cx="5869858" cy="230832"/>
          </a:xfrm>
          <a:prstGeom prst="rect">
            <a:avLst/>
          </a:prstGeom>
          <a:noFill/>
        </p:spPr>
        <p:txBody>
          <a:bodyPr wrap="square" rtlCol="0">
            <a:spAutoFit/>
          </a:bodyPr>
          <a:lstStyle/>
          <a:p>
            <a:r>
              <a:rPr kumimoji="1" lang="en-US" altLang="ja-JP" sz="900" b="1" dirty="0"/>
              <a:t>【</a:t>
            </a:r>
            <a:r>
              <a:rPr kumimoji="1" lang="ja-JP" altLang="en-US" sz="900" b="1" dirty="0"/>
              <a:t>本事業の効果・将来性</a:t>
            </a:r>
            <a:r>
              <a:rPr kumimoji="1" lang="ja-JP" altLang="en-US" sz="800" dirty="0"/>
              <a:t>（本事業が社会や地域等に与える効果。事業効果を今後どのように生かす予定か）</a:t>
            </a:r>
            <a:r>
              <a:rPr kumimoji="1" lang="en-US" altLang="ja-JP" sz="900" b="1" dirty="0"/>
              <a:t>】</a:t>
            </a:r>
            <a:endParaRPr kumimoji="1" lang="ja-JP" altLang="en-US" sz="900" b="1" dirty="0"/>
          </a:p>
        </p:txBody>
      </p:sp>
      <p:sp>
        <p:nvSpPr>
          <p:cNvPr id="24" name="テキスト ボックス 23">
            <a:extLst>
              <a:ext uri="{FF2B5EF4-FFF2-40B4-BE49-F238E27FC236}">
                <a16:creationId xmlns:a16="http://schemas.microsoft.com/office/drawing/2014/main" id="{E636A404-A2A3-E06A-0DF2-BA0F442D8FEA}"/>
              </a:ext>
            </a:extLst>
          </p:cNvPr>
          <p:cNvSpPr txBox="1"/>
          <p:nvPr/>
        </p:nvSpPr>
        <p:spPr>
          <a:xfrm>
            <a:off x="6046837" y="1268594"/>
            <a:ext cx="4424516" cy="230832"/>
          </a:xfrm>
          <a:prstGeom prst="rect">
            <a:avLst/>
          </a:prstGeom>
          <a:noFill/>
        </p:spPr>
        <p:txBody>
          <a:bodyPr wrap="square" rtlCol="0">
            <a:spAutoFit/>
          </a:bodyPr>
          <a:lstStyle/>
          <a:p>
            <a:r>
              <a:rPr kumimoji="1" lang="en-US" altLang="ja-JP" sz="900" b="1" dirty="0"/>
              <a:t>【</a:t>
            </a:r>
            <a:r>
              <a:rPr kumimoji="1" lang="ja-JP" altLang="en-US" sz="900" b="1" dirty="0"/>
              <a:t>画像</a:t>
            </a:r>
            <a:r>
              <a:rPr kumimoji="1" lang="ja-JP" altLang="en-US" sz="800" dirty="0"/>
              <a:t>（参考画像、イメージ画像等）</a:t>
            </a:r>
            <a:r>
              <a:rPr kumimoji="1" lang="en-US" altLang="ja-JP" sz="900" b="1" dirty="0"/>
              <a:t>】</a:t>
            </a:r>
            <a:endParaRPr kumimoji="1" lang="ja-JP" altLang="en-US" sz="900" b="1" dirty="0"/>
          </a:p>
        </p:txBody>
      </p:sp>
      <p:pic>
        <p:nvPicPr>
          <p:cNvPr id="19" name="図 18">
            <a:extLst>
              <a:ext uri="{FF2B5EF4-FFF2-40B4-BE49-F238E27FC236}">
                <a16:creationId xmlns:a16="http://schemas.microsoft.com/office/drawing/2014/main" id="{8323EC9E-7FA8-AB91-0EE3-9E4E8C8570CB}"/>
              </a:ext>
            </a:extLst>
          </p:cNvPr>
          <p:cNvPicPr>
            <a:picLocks noChangeAspect="1"/>
          </p:cNvPicPr>
          <p:nvPr/>
        </p:nvPicPr>
        <p:blipFill>
          <a:blip r:embed="rId2">
            <a:extLst>
              <a:ext uri="{28A0092B-C50C-407E-A947-70E740481C1C}">
                <a14:useLocalDpi xmlns:a14="http://schemas.microsoft.com/office/drawing/2010/main" val="0"/>
              </a:ext>
            </a:extLst>
          </a:blip>
          <a:srcRect t="7788"/>
          <a:stretch>
            <a:fillRect/>
          </a:stretch>
        </p:blipFill>
        <p:spPr>
          <a:xfrm>
            <a:off x="6204155" y="1693531"/>
            <a:ext cx="3283972" cy="2098039"/>
          </a:xfrm>
          <a:prstGeom prst="rect">
            <a:avLst/>
          </a:prstGeom>
        </p:spPr>
      </p:pic>
      <p:sp>
        <p:nvSpPr>
          <p:cNvPr id="26" name="テキスト ボックス 25">
            <a:extLst>
              <a:ext uri="{FF2B5EF4-FFF2-40B4-BE49-F238E27FC236}">
                <a16:creationId xmlns:a16="http://schemas.microsoft.com/office/drawing/2014/main" id="{7E428D73-3CD1-2FDE-5249-94C4260EF222}"/>
              </a:ext>
            </a:extLst>
          </p:cNvPr>
          <p:cNvSpPr txBox="1"/>
          <p:nvPr/>
        </p:nvSpPr>
        <p:spPr>
          <a:xfrm>
            <a:off x="6086168" y="1494738"/>
            <a:ext cx="3388992" cy="230832"/>
          </a:xfrm>
          <a:prstGeom prst="rect">
            <a:avLst/>
          </a:prstGeom>
          <a:noFill/>
        </p:spPr>
        <p:txBody>
          <a:bodyPr wrap="square" rtlCol="0">
            <a:spAutoFit/>
          </a:bodyPr>
          <a:lstStyle/>
          <a:p>
            <a:r>
              <a:rPr kumimoji="1" lang="ja-JP" altLang="en-US" sz="900" dirty="0"/>
              <a:t>▼開催場所（北斗灯台、手前が隣接する市有地）</a:t>
            </a:r>
            <a:endParaRPr kumimoji="1" lang="ja-JP" altLang="en-US" sz="1000" b="1" dirty="0"/>
          </a:p>
        </p:txBody>
      </p:sp>
      <p:pic>
        <p:nvPicPr>
          <p:cNvPr id="28" name="図 27">
            <a:extLst>
              <a:ext uri="{FF2B5EF4-FFF2-40B4-BE49-F238E27FC236}">
                <a16:creationId xmlns:a16="http://schemas.microsoft.com/office/drawing/2014/main" id="{9A06AFE4-2FA1-23EE-9F1C-A22621F6E2E5}"/>
              </a:ext>
            </a:extLst>
          </p:cNvPr>
          <p:cNvPicPr>
            <a:picLocks noChangeAspect="1"/>
          </p:cNvPicPr>
          <p:nvPr/>
        </p:nvPicPr>
        <p:blipFill>
          <a:blip r:embed="rId3">
            <a:extLst>
              <a:ext uri="{28A0092B-C50C-407E-A947-70E740481C1C}">
                <a14:useLocalDpi xmlns:a14="http://schemas.microsoft.com/office/drawing/2010/main" val="0"/>
              </a:ext>
            </a:extLst>
          </a:blip>
          <a:srcRect l="2394" r="44128"/>
          <a:stretch>
            <a:fillRect/>
          </a:stretch>
        </p:blipFill>
        <p:spPr>
          <a:xfrm>
            <a:off x="7841226" y="4147014"/>
            <a:ext cx="1633934" cy="2034910"/>
          </a:xfrm>
          <a:prstGeom prst="rect">
            <a:avLst/>
          </a:prstGeom>
        </p:spPr>
      </p:pic>
      <p:sp>
        <p:nvSpPr>
          <p:cNvPr id="29" name="テキスト ボックス 28">
            <a:extLst>
              <a:ext uri="{FF2B5EF4-FFF2-40B4-BE49-F238E27FC236}">
                <a16:creationId xmlns:a16="http://schemas.microsoft.com/office/drawing/2014/main" id="{D2AB3E1D-B804-8EE7-9328-CD7422F27752}"/>
              </a:ext>
            </a:extLst>
          </p:cNvPr>
          <p:cNvSpPr txBox="1"/>
          <p:nvPr/>
        </p:nvSpPr>
        <p:spPr>
          <a:xfrm>
            <a:off x="6095999" y="3928321"/>
            <a:ext cx="2379406" cy="230832"/>
          </a:xfrm>
          <a:prstGeom prst="rect">
            <a:avLst/>
          </a:prstGeom>
          <a:noFill/>
        </p:spPr>
        <p:txBody>
          <a:bodyPr wrap="square" rtlCol="0">
            <a:spAutoFit/>
          </a:bodyPr>
          <a:lstStyle/>
          <a:p>
            <a:r>
              <a:rPr kumimoji="1" lang="ja-JP" altLang="en-US" sz="900" dirty="0"/>
              <a:t>▼開催イメージ（ステージ、マルシェ）</a:t>
            </a:r>
            <a:endParaRPr kumimoji="1" lang="ja-JP" altLang="en-US" sz="1000" b="1" dirty="0"/>
          </a:p>
        </p:txBody>
      </p:sp>
      <p:pic>
        <p:nvPicPr>
          <p:cNvPr id="31" name="図 30">
            <a:extLst>
              <a:ext uri="{FF2B5EF4-FFF2-40B4-BE49-F238E27FC236}">
                <a16:creationId xmlns:a16="http://schemas.microsoft.com/office/drawing/2014/main" id="{FF4E33D3-8AFF-4804-D91F-346D0C801B54}"/>
              </a:ext>
            </a:extLst>
          </p:cNvPr>
          <p:cNvPicPr>
            <a:picLocks noChangeAspect="1"/>
          </p:cNvPicPr>
          <p:nvPr/>
        </p:nvPicPr>
        <p:blipFill>
          <a:blip r:embed="rId4">
            <a:extLst>
              <a:ext uri="{28A0092B-C50C-407E-A947-70E740481C1C}">
                <a14:useLocalDpi xmlns:a14="http://schemas.microsoft.com/office/drawing/2010/main" val="0"/>
              </a:ext>
            </a:extLst>
          </a:blip>
          <a:srcRect t="10035"/>
          <a:stretch>
            <a:fillRect/>
          </a:stretch>
        </p:blipFill>
        <p:spPr>
          <a:xfrm>
            <a:off x="6240501" y="4154465"/>
            <a:ext cx="1502402" cy="2027458"/>
          </a:xfrm>
          <a:prstGeom prst="rect">
            <a:avLst/>
          </a:prstGeom>
        </p:spPr>
      </p:pic>
      <p:sp>
        <p:nvSpPr>
          <p:cNvPr id="3" name="テキスト ボックス 2">
            <a:extLst>
              <a:ext uri="{FF2B5EF4-FFF2-40B4-BE49-F238E27FC236}">
                <a16:creationId xmlns:a16="http://schemas.microsoft.com/office/drawing/2014/main" id="{8629800A-3680-43E4-6679-DF724954FF97}"/>
              </a:ext>
            </a:extLst>
          </p:cNvPr>
          <p:cNvSpPr txBox="1"/>
          <p:nvPr/>
        </p:nvSpPr>
        <p:spPr>
          <a:xfrm>
            <a:off x="216310" y="97892"/>
            <a:ext cx="5073445" cy="215444"/>
          </a:xfrm>
          <a:prstGeom prst="rect">
            <a:avLst/>
          </a:prstGeom>
          <a:noFill/>
        </p:spPr>
        <p:txBody>
          <a:bodyPr wrap="square" rtlCol="0">
            <a:spAutoFit/>
          </a:bodyPr>
          <a:lstStyle/>
          <a:p>
            <a:r>
              <a:rPr kumimoji="1" lang="en-US" altLang="ja-JP" sz="800" dirty="0"/>
              <a:t>2026</a:t>
            </a:r>
            <a:r>
              <a:rPr kumimoji="1" lang="ja-JP" altLang="en-US" sz="800" dirty="0"/>
              <a:t>年度「海と灯台利活用チャレンジ事業」事業概要書　</a:t>
            </a:r>
          </a:p>
        </p:txBody>
      </p:sp>
      <p:sp>
        <p:nvSpPr>
          <p:cNvPr id="27" name="テキスト ボックス 26">
            <a:extLst>
              <a:ext uri="{FF2B5EF4-FFF2-40B4-BE49-F238E27FC236}">
                <a16:creationId xmlns:a16="http://schemas.microsoft.com/office/drawing/2014/main" id="{69E650E1-E664-0BA4-6A70-44F03FFE51E3}"/>
              </a:ext>
            </a:extLst>
          </p:cNvPr>
          <p:cNvSpPr txBox="1"/>
          <p:nvPr/>
        </p:nvSpPr>
        <p:spPr>
          <a:xfrm>
            <a:off x="157318" y="296560"/>
            <a:ext cx="9144079" cy="230832"/>
          </a:xfrm>
          <a:prstGeom prst="rect">
            <a:avLst/>
          </a:prstGeom>
          <a:noFill/>
        </p:spPr>
        <p:txBody>
          <a:bodyPr wrap="square" rtlCol="0">
            <a:spAutoFit/>
          </a:bodyPr>
          <a:lstStyle/>
          <a:p>
            <a:r>
              <a:rPr kumimoji="1" lang="en-US" altLang="ja-JP" sz="900" b="1" dirty="0"/>
              <a:t>【</a:t>
            </a:r>
            <a:r>
              <a:rPr kumimoji="1" lang="ja-JP" altLang="en-US" sz="900" b="1" dirty="0"/>
              <a:t>事業名</a:t>
            </a:r>
            <a:r>
              <a:rPr kumimoji="1" lang="en-US" altLang="ja-JP" sz="900" b="1" dirty="0"/>
              <a:t>】</a:t>
            </a:r>
            <a:r>
              <a:rPr kumimoji="1" lang="ja-JP" altLang="en-US" sz="900" b="1" dirty="0"/>
              <a:t>　　　　　　　　　　　　　　　　　　　　　　　　　　　　　　　</a:t>
            </a:r>
            <a:r>
              <a:rPr kumimoji="1" lang="en-US" altLang="ja-JP" sz="900" b="1" dirty="0"/>
              <a:t>【</a:t>
            </a:r>
            <a:r>
              <a:rPr kumimoji="1" lang="ja-JP" altLang="en-US" sz="900" b="1" dirty="0"/>
              <a:t>コンソーシアム名</a:t>
            </a:r>
            <a:r>
              <a:rPr kumimoji="1" lang="en-US" altLang="ja-JP" sz="900" b="1" dirty="0"/>
              <a:t>】</a:t>
            </a:r>
            <a:r>
              <a:rPr kumimoji="1" lang="ja-JP" altLang="en-US" sz="900" b="1" dirty="0"/>
              <a:t>　　　　　　　　　　　</a:t>
            </a:r>
            <a:r>
              <a:rPr kumimoji="1" lang="en-US" altLang="ja-JP" sz="900" b="1" dirty="0"/>
              <a:t>【</a:t>
            </a:r>
            <a:r>
              <a:rPr kumimoji="1" lang="ja-JP" altLang="en-US" sz="900" b="1" dirty="0"/>
              <a:t>コンソーシアム構成団体</a:t>
            </a:r>
            <a:r>
              <a:rPr kumimoji="1" lang="en-US" altLang="ja-JP" sz="900" b="1" dirty="0"/>
              <a:t>】</a:t>
            </a:r>
            <a:endParaRPr kumimoji="1" lang="ja-JP" altLang="en-US" sz="900" b="1" dirty="0"/>
          </a:p>
        </p:txBody>
      </p:sp>
      <p:sp>
        <p:nvSpPr>
          <p:cNvPr id="30" name="テキスト ボックス 29">
            <a:extLst>
              <a:ext uri="{FF2B5EF4-FFF2-40B4-BE49-F238E27FC236}">
                <a16:creationId xmlns:a16="http://schemas.microsoft.com/office/drawing/2014/main" id="{A8D328FC-E586-7B3E-2932-431B73191EBF}"/>
              </a:ext>
            </a:extLst>
          </p:cNvPr>
          <p:cNvSpPr txBox="1"/>
          <p:nvPr/>
        </p:nvSpPr>
        <p:spPr>
          <a:xfrm>
            <a:off x="6046837" y="892458"/>
            <a:ext cx="3510116" cy="261610"/>
          </a:xfrm>
          <a:prstGeom prst="rect">
            <a:avLst/>
          </a:prstGeom>
          <a:noFill/>
        </p:spPr>
        <p:txBody>
          <a:bodyPr wrap="square" rtlCol="0">
            <a:spAutoFit/>
          </a:bodyPr>
          <a:lstStyle/>
          <a:p>
            <a:r>
              <a:rPr kumimoji="1" lang="en-US" altLang="ja-JP" sz="800" b="1" dirty="0"/>
              <a:t>【</a:t>
            </a:r>
            <a:r>
              <a:rPr kumimoji="1" lang="ja-JP" altLang="en-US" sz="800" b="1" dirty="0"/>
              <a:t>対象灯台名</a:t>
            </a:r>
            <a:r>
              <a:rPr kumimoji="1" lang="en-US" altLang="ja-JP" sz="800" b="1" dirty="0"/>
              <a:t>】</a:t>
            </a:r>
            <a:r>
              <a:rPr kumimoji="1" lang="ja-JP" altLang="en-US" sz="800" b="1" dirty="0"/>
              <a:t>　</a:t>
            </a:r>
            <a:r>
              <a:rPr kumimoji="1" lang="ja-JP" altLang="en-US" sz="1100" b="1" dirty="0"/>
              <a:t>北斗灯台（北海道</a:t>
            </a:r>
            <a:r>
              <a:rPr kumimoji="1" lang="en-US" altLang="ja-JP" sz="1100" b="1" dirty="0"/>
              <a:t>XX</a:t>
            </a:r>
            <a:r>
              <a:rPr kumimoji="1" lang="ja-JP" altLang="en-US" sz="1100" b="1" dirty="0"/>
              <a:t>市）</a:t>
            </a:r>
          </a:p>
        </p:txBody>
      </p:sp>
      <p:sp>
        <p:nvSpPr>
          <p:cNvPr id="32" name="テキスト ボックス 31">
            <a:extLst>
              <a:ext uri="{FF2B5EF4-FFF2-40B4-BE49-F238E27FC236}">
                <a16:creationId xmlns:a16="http://schemas.microsoft.com/office/drawing/2014/main" id="{543E865C-4B62-275A-37FB-62CCA800F734}"/>
              </a:ext>
            </a:extLst>
          </p:cNvPr>
          <p:cNvSpPr txBox="1"/>
          <p:nvPr/>
        </p:nvSpPr>
        <p:spPr>
          <a:xfrm>
            <a:off x="157318" y="923074"/>
            <a:ext cx="1049390" cy="230832"/>
          </a:xfrm>
          <a:prstGeom prst="rect">
            <a:avLst/>
          </a:prstGeom>
          <a:noFill/>
        </p:spPr>
        <p:txBody>
          <a:bodyPr wrap="square" rtlCol="0">
            <a:spAutoFit/>
          </a:bodyPr>
          <a:lstStyle/>
          <a:p>
            <a:r>
              <a:rPr kumimoji="1" lang="en-US" altLang="ja-JP" sz="900" b="1" dirty="0"/>
              <a:t>【</a:t>
            </a:r>
            <a:r>
              <a:rPr kumimoji="1" lang="ja-JP" altLang="en-US" sz="900" b="1" dirty="0"/>
              <a:t>イベント名</a:t>
            </a:r>
            <a:r>
              <a:rPr kumimoji="1" lang="en-US" altLang="ja-JP" sz="900" b="1" dirty="0"/>
              <a:t>】</a:t>
            </a:r>
            <a:r>
              <a:rPr kumimoji="1" lang="ja-JP" altLang="en-US" sz="900" b="1" dirty="0"/>
              <a:t>　</a:t>
            </a:r>
          </a:p>
        </p:txBody>
      </p:sp>
      <p:sp>
        <p:nvSpPr>
          <p:cNvPr id="33" name="テキスト ボックス 32">
            <a:extLst>
              <a:ext uri="{FF2B5EF4-FFF2-40B4-BE49-F238E27FC236}">
                <a16:creationId xmlns:a16="http://schemas.microsoft.com/office/drawing/2014/main" id="{3CE0AA85-D824-D449-8479-10B867FE599F}"/>
              </a:ext>
            </a:extLst>
          </p:cNvPr>
          <p:cNvSpPr txBox="1"/>
          <p:nvPr/>
        </p:nvSpPr>
        <p:spPr>
          <a:xfrm>
            <a:off x="6782243" y="436579"/>
            <a:ext cx="2692917" cy="369332"/>
          </a:xfrm>
          <a:prstGeom prst="rect">
            <a:avLst/>
          </a:prstGeom>
          <a:noFill/>
        </p:spPr>
        <p:txBody>
          <a:bodyPr wrap="square" rtlCol="0">
            <a:spAutoFit/>
          </a:bodyPr>
          <a:lstStyle/>
          <a:p>
            <a:r>
              <a:rPr kumimoji="1" lang="zh-CN" altLang="en-US" sz="900" dirty="0"/>
              <a:t>株式会社</a:t>
            </a:r>
            <a:r>
              <a:rPr kumimoji="1" lang="en-US" altLang="zh-CN" sz="900" dirty="0"/>
              <a:t>XXXXXX</a:t>
            </a:r>
            <a:r>
              <a:rPr kumimoji="1" lang="zh-CN" altLang="en-US" sz="900" dirty="0"/>
              <a:t>、株式会社〇〇〇〇、</a:t>
            </a:r>
          </a:p>
          <a:p>
            <a:r>
              <a:rPr kumimoji="1" lang="zh-CN" altLang="en-US" sz="900" dirty="0"/>
              <a:t>有限会社〇〇〇〇、</a:t>
            </a:r>
            <a:r>
              <a:rPr kumimoji="1" lang="en-US" altLang="zh-CN" sz="900" dirty="0"/>
              <a:t>XX</a:t>
            </a:r>
            <a:r>
              <a:rPr kumimoji="1" lang="zh-CN" altLang="en-US" sz="900" dirty="0"/>
              <a:t>市	</a:t>
            </a:r>
          </a:p>
        </p:txBody>
      </p:sp>
      <p:sp>
        <p:nvSpPr>
          <p:cNvPr id="34" name="正方形/長方形 33">
            <a:extLst>
              <a:ext uri="{FF2B5EF4-FFF2-40B4-BE49-F238E27FC236}">
                <a16:creationId xmlns:a16="http://schemas.microsoft.com/office/drawing/2014/main" id="{C498A50A-B4CC-03D3-3ACF-121CAE194777}"/>
              </a:ext>
            </a:extLst>
          </p:cNvPr>
          <p:cNvSpPr/>
          <p:nvPr/>
        </p:nvSpPr>
        <p:spPr>
          <a:xfrm>
            <a:off x="8814622" y="97892"/>
            <a:ext cx="934060" cy="36933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FF5CA52-C448-4B05-4718-C7E64E041AA9}"/>
              </a:ext>
            </a:extLst>
          </p:cNvPr>
          <p:cNvSpPr txBox="1"/>
          <p:nvPr/>
        </p:nvSpPr>
        <p:spPr>
          <a:xfrm>
            <a:off x="8852904" y="112105"/>
            <a:ext cx="919316" cy="369332"/>
          </a:xfrm>
          <a:prstGeom prst="rect">
            <a:avLst/>
          </a:prstGeom>
          <a:noFill/>
        </p:spPr>
        <p:txBody>
          <a:bodyPr wrap="square" rtlCol="0">
            <a:spAutoFit/>
          </a:bodyPr>
          <a:lstStyle/>
          <a:p>
            <a:r>
              <a:rPr kumimoji="1" lang="ja-JP" altLang="en-US" b="1" dirty="0">
                <a:solidFill>
                  <a:srgbClr val="FF0000"/>
                </a:solidFill>
              </a:rPr>
              <a:t>記入例</a:t>
            </a:r>
            <a:endParaRPr kumimoji="1" lang="ja-JP" altLang="en-US" sz="1050" dirty="0">
              <a:solidFill>
                <a:srgbClr val="FF0000"/>
              </a:solidFill>
            </a:endParaRPr>
          </a:p>
        </p:txBody>
      </p:sp>
    </p:spTree>
    <p:extLst>
      <p:ext uri="{BB962C8B-B14F-4D97-AF65-F5344CB8AC3E}">
        <p14:creationId xmlns:p14="http://schemas.microsoft.com/office/powerpoint/2010/main" val="16667844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730</Words>
  <Application>Microsoft Office PowerPoint</Application>
  <PresentationFormat>A4 210 x 297 mm</PresentationFormat>
  <Paragraphs>55</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 WE</dc:creator>
  <cp:lastModifiedBy>3 WE</cp:lastModifiedBy>
  <cp:revision>3</cp:revision>
  <cp:lastPrinted>2026-03-17T00:07:50Z</cp:lastPrinted>
  <dcterms:created xsi:type="dcterms:W3CDTF">2026-03-13T06:47:14Z</dcterms:created>
  <dcterms:modified xsi:type="dcterms:W3CDTF">2026-03-17T00:15:50Z</dcterms:modified>
</cp:coreProperties>
</file>